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95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5"/>
  </p:notesMasterIdLst>
  <p:handoutMasterIdLst>
    <p:handoutMasterId r:id="rId26"/>
  </p:handoutMasterIdLst>
  <p:sldIdLst>
    <p:sldId id="611" r:id="rId9"/>
    <p:sldId id="567" r:id="rId10"/>
    <p:sldId id="588" r:id="rId11"/>
    <p:sldId id="606" r:id="rId12"/>
    <p:sldId id="594" r:id="rId13"/>
    <p:sldId id="610" r:id="rId14"/>
    <p:sldId id="608" r:id="rId15"/>
    <p:sldId id="609" r:id="rId16"/>
    <p:sldId id="607" r:id="rId17"/>
    <p:sldId id="613" r:id="rId18"/>
    <p:sldId id="612" r:id="rId19"/>
    <p:sldId id="598" r:id="rId20"/>
    <p:sldId id="548" r:id="rId21"/>
    <p:sldId id="587" r:id="rId22"/>
    <p:sldId id="605" r:id="rId23"/>
    <p:sldId id="604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5BA"/>
    <a:srgbClr val="0000FF"/>
    <a:srgbClr val="44A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6154" autoAdjust="0"/>
  </p:normalViewPr>
  <p:slideViewPr>
    <p:cSldViewPr snapToGrid="0">
      <p:cViewPr>
        <p:scale>
          <a:sx n="89" d="100"/>
          <a:sy n="89" d="100"/>
        </p:scale>
        <p:origin x="-187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C9865-0DA2-496F-A798-F417DE26FED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ABD11-D9CF-4002-93CC-60C2A034404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 smtClean="0">
              <a:latin typeface="Arial" panose="020B0604020202020204" pitchFamily="34" charset="0"/>
              <a:ea typeface="+mj-ea"/>
              <a:cs typeface="+mj-cs"/>
            </a:rPr>
            <a:t>BHEL’s Gasification Journey</a:t>
          </a:r>
          <a:endParaRPr lang="en-US" sz="2400" dirty="0">
            <a:latin typeface="Arial" panose="020B0604020202020204" pitchFamily="34" charset="0"/>
            <a:ea typeface="+mj-ea"/>
            <a:cs typeface="+mj-cs"/>
          </a:endParaRPr>
        </a:p>
      </dgm:t>
    </dgm:pt>
    <dgm:pt modelId="{6EFD5BAD-D62E-41A6-B3C8-508F60706CBE}" type="parTrans" cxnId="{5601F1AF-6B88-4479-975F-B44C6AB4B562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C179931-4D7B-401B-8B1D-7E7BA5E4E278}" type="sibTrans" cxnId="{5601F1AF-6B88-4479-975F-B44C6AB4B562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86C7DBF4-820F-4B1A-9D11-AFBE5A8B573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 smtClean="0">
              <a:latin typeface="Arial" panose="020B0604020202020204" pitchFamily="34" charset="0"/>
              <a:ea typeface="+mj-ea"/>
              <a:cs typeface="+mj-cs"/>
            </a:rPr>
            <a:t>BHEL‘s Coal to Methanol Demo plant  - Recent Development</a:t>
          </a:r>
          <a:endParaRPr lang="en-US" sz="2400" dirty="0">
            <a:latin typeface="Arial" panose="020B0604020202020204" pitchFamily="34" charset="0"/>
            <a:ea typeface="+mj-ea"/>
            <a:cs typeface="+mj-cs"/>
          </a:endParaRPr>
        </a:p>
      </dgm:t>
    </dgm:pt>
    <dgm:pt modelId="{B9A244D3-2826-4A3D-A9FB-9AE22CFE7A3F}" type="parTrans" cxnId="{D5164272-0657-43ED-8053-A309FC0052A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C9522AD4-B792-47E3-8D38-1009B83E886B}" type="sibTrans" cxnId="{D5164272-0657-43ED-8053-A309FC0052A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1EFBD90-BFC6-4E81-B6D0-92F401B2124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 smtClean="0">
              <a:latin typeface="Arial" panose="020B0604020202020204" pitchFamily="34" charset="0"/>
            </a:rPr>
            <a:t>Introduction</a:t>
          </a:r>
          <a:endParaRPr lang="en-US" sz="2400" dirty="0">
            <a:latin typeface="Arial" panose="020B0604020202020204" pitchFamily="34" charset="0"/>
          </a:endParaRPr>
        </a:p>
      </dgm:t>
    </dgm:pt>
    <dgm:pt modelId="{75E5597B-3F31-4F90-ACA5-8E8BA89D5F8E}" type="parTrans" cxnId="{312FA6F5-6D45-4389-BE4F-D5D53327E579}">
      <dgm:prSet/>
      <dgm:spPr/>
      <dgm:t>
        <a:bodyPr/>
        <a:lstStyle/>
        <a:p>
          <a:endParaRPr lang="en-US"/>
        </a:p>
      </dgm:t>
    </dgm:pt>
    <dgm:pt modelId="{1ACCE89B-CDB0-4574-AAFF-92FA70398FC1}" type="sibTrans" cxnId="{312FA6F5-6D45-4389-BE4F-D5D53327E579}">
      <dgm:prSet/>
      <dgm:spPr/>
      <dgm:t>
        <a:bodyPr/>
        <a:lstStyle/>
        <a:p>
          <a:endParaRPr lang="en-US"/>
        </a:p>
      </dgm:t>
    </dgm:pt>
    <dgm:pt modelId="{EBCAC6EE-D599-4C9A-8895-ED71B6D686D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 smtClean="0">
              <a:latin typeface="Arial" panose="020B0604020202020204" pitchFamily="34" charset="0"/>
              <a:ea typeface="+mj-ea"/>
              <a:cs typeface="+mj-cs"/>
            </a:rPr>
            <a:t>BHEL’s Gasification and Integrated Offerings</a:t>
          </a:r>
          <a:endParaRPr lang="en-US" sz="2400" dirty="0">
            <a:latin typeface="Arial" panose="020B0604020202020204" pitchFamily="34" charset="0"/>
            <a:ea typeface="+mj-ea"/>
            <a:cs typeface="+mj-cs"/>
          </a:endParaRPr>
        </a:p>
      </dgm:t>
    </dgm:pt>
    <dgm:pt modelId="{E45F85EC-624F-4692-A461-A44B94D80FAC}" type="parTrans" cxnId="{72FE6933-AE3D-40FA-915A-F25407F6F6D2}">
      <dgm:prSet/>
      <dgm:spPr/>
      <dgm:t>
        <a:bodyPr/>
        <a:lstStyle/>
        <a:p>
          <a:endParaRPr lang="en-US"/>
        </a:p>
      </dgm:t>
    </dgm:pt>
    <dgm:pt modelId="{EF449244-FF82-4E74-9421-FB9928AE1831}" type="sibTrans" cxnId="{72FE6933-AE3D-40FA-915A-F25407F6F6D2}">
      <dgm:prSet/>
      <dgm:spPr/>
      <dgm:t>
        <a:bodyPr/>
        <a:lstStyle/>
        <a:p>
          <a:endParaRPr lang="en-US"/>
        </a:p>
      </dgm:t>
    </dgm:pt>
    <dgm:pt modelId="{B7D0740C-AD7B-4290-87BC-4290DE5D8F3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 smtClean="0">
              <a:latin typeface="Arial" panose="020B0604020202020204" pitchFamily="34" charset="0"/>
              <a:ea typeface="+mj-ea"/>
              <a:cs typeface="+mj-cs"/>
            </a:rPr>
            <a:t>Summary </a:t>
          </a:r>
          <a:endParaRPr lang="en-US" sz="2400" dirty="0">
            <a:latin typeface="Arial" panose="020B0604020202020204" pitchFamily="34" charset="0"/>
            <a:ea typeface="+mj-ea"/>
            <a:cs typeface="+mj-cs"/>
          </a:endParaRPr>
        </a:p>
      </dgm:t>
    </dgm:pt>
    <dgm:pt modelId="{D2DF990D-458D-46BB-B119-6CB3F2A1CE0B}" type="sibTrans" cxnId="{BB2362D4-31C2-48BA-A309-AE33DC429EA0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6A10626-AF56-432E-B673-14D8A7ADCED5}" type="parTrans" cxnId="{BB2362D4-31C2-48BA-A309-AE33DC429EA0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F7B12151-0EBE-4537-9038-BE2A0D23D467}" type="pres">
      <dgm:prSet presAssocID="{2A8C9865-0DA2-496F-A798-F417DE26FE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7A55F7F-0612-4809-B1C7-7E7800A1E602}" type="pres">
      <dgm:prSet presAssocID="{2A8C9865-0DA2-496F-A798-F417DE26FED7}" presName="Name1" presStyleCnt="0"/>
      <dgm:spPr/>
    </dgm:pt>
    <dgm:pt modelId="{8CC572E5-A3AF-4637-991A-FFC0EB20B3AD}" type="pres">
      <dgm:prSet presAssocID="{2A8C9865-0DA2-496F-A798-F417DE26FED7}" presName="cycle" presStyleCnt="0"/>
      <dgm:spPr/>
    </dgm:pt>
    <dgm:pt modelId="{9C6702D6-A5F7-4A00-82B3-C482AC3ECCBB}" type="pres">
      <dgm:prSet presAssocID="{2A8C9865-0DA2-496F-A798-F417DE26FED7}" presName="srcNode" presStyleLbl="node1" presStyleIdx="0" presStyleCnt="5"/>
      <dgm:spPr/>
    </dgm:pt>
    <dgm:pt modelId="{7F76058E-8490-464B-8BBC-F86D3FDC9EF2}" type="pres">
      <dgm:prSet presAssocID="{2A8C9865-0DA2-496F-A798-F417DE26FED7}" presName="conn" presStyleLbl="parChTrans1D2" presStyleIdx="0" presStyleCnt="1"/>
      <dgm:spPr/>
      <dgm:t>
        <a:bodyPr/>
        <a:lstStyle/>
        <a:p>
          <a:endParaRPr lang="en-US"/>
        </a:p>
      </dgm:t>
    </dgm:pt>
    <dgm:pt modelId="{2ED70817-182E-457B-B8F1-FA138A4369C0}" type="pres">
      <dgm:prSet presAssocID="{2A8C9865-0DA2-496F-A798-F417DE26FED7}" presName="extraNode" presStyleLbl="node1" presStyleIdx="0" presStyleCnt="5"/>
      <dgm:spPr/>
    </dgm:pt>
    <dgm:pt modelId="{269E30C1-6BE5-463F-9FE1-A32919A39389}" type="pres">
      <dgm:prSet presAssocID="{2A8C9865-0DA2-496F-A798-F417DE26FED7}" presName="dstNode" presStyleLbl="node1" presStyleIdx="0" presStyleCnt="5"/>
      <dgm:spPr/>
    </dgm:pt>
    <dgm:pt modelId="{55AB2365-BD92-4623-8DFF-BCC4504BBE3D}" type="pres">
      <dgm:prSet presAssocID="{71EFBD90-BFC6-4E81-B6D0-92F401B2124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78B9E-5E44-4F2D-BAE8-3775A17B762C}" type="pres">
      <dgm:prSet presAssocID="{71EFBD90-BFC6-4E81-B6D0-92F401B21245}" presName="accent_1" presStyleCnt="0"/>
      <dgm:spPr/>
    </dgm:pt>
    <dgm:pt modelId="{FABA8343-074E-4A29-A6B1-5D9BC8C25FAE}" type="pres">
      <dgm:prSet presAssocID="{71EFBD90-BFC6-4E81-B6D0-92F401B21245}" presName="accentRepeatNode" presStyleLbl="solidFgAcc1" presStyleIdx="0" presStyleCnt="5"/>
      <dgm:spPr/>
    </dgm:pt>
    <dgm:pt modelId="{5B69BE3C-F7D9-4BAC-92E7-A9000B01BF66}" type="pres">
      <dgm:prSet presAssocID="{F17ABD11-D9CF-4002-93CC-60C2A034404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F91F7-093E-4CA0-9453-36CA53DEA808}" type="pres">
      <dgm:prSet presAssocID="{F17ABD11-D9CF-4002-93CC-60C2A0344040}" presName="accent_2" presStyleCnt="0"/>
      <dgm:spPr/>
    </dgm:pt>
    <dgm:pt modelId="{04FA2040-F139-4E89-8AC9-3E1CF489E322}" type="pres">
      <dgm:prSet presAssocID="{F17ABD11-D9CF-4002-93CC-60C2A0344040}" presName="accentRepeatNode" presStyleLbl="solidFgAcc1" presStyleIdx="1" presStyleCnt="5"/>
      <dgm:spPr/>
    </dgm:pt>
    <dgm:pt modelId="{231B7CAF-0F92-4D00-8616-8BBC73525026}" type="pres">
      <dgm:prSet presAssocID="{86C7DBF4-820F-4B1A-9D11-AFBE5A8B573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B18AA-BE3B-4B92-8D7D-D9FCAAFF70F2}" type="pres">
      <dgm:prSet presAssocID="{86C7DBF4-820F-4B1A-9D11-AFBE5A8B573E}" presName="accent_3" presStyleCnt="0"/>
      <dgm:spPr/>
    </dgm:pt>
    <dgm:pt modelId="{69767B68-EE43-4944-94E1-08C83C320617}" type="pres">
      <dgm:prSet presAssocID="{86C7DBF4-820F-4B1A-9D11-AFBE5A8B573E}" presName="accentRepeatNode" presStyleLbl="solidFgAcc1" presStyleIdx="2" presStyleCnt="5"/>
      <dgm:spPr/>
    </dgm:pt>
    <dgm:pt modelId="{DEFEBCA3-C761-4C87-B4F3-BBE4D537D4A9}" type="pres">
      <dgm:prSet presAssocID="{EBCAC6EE-D599-4C9A-8895-ED71B6D686D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FA6E-BBF3-4483-BFCF-61562B2965B5}" type="pres">
      <dgm:prSet presAssocID="{EBCAC6EE-D599-4C9A-8895-ED71B6D686D7}" presName="accent_4" presStyleCnt="0"/>
      <dgm:spPr/>
    </dgm:pt>
    <dgm:pt modelId="{EC01AC2C-5BCE-40FE-ADB4-7C58C8264D1E}" type="pres">
      <dgm:prSet presAssocID="{EBCAC6EE-D599-4C9A-8895-ED71B6D686D7}" presName="accentRepeatNode" presStyleLbl="solidFgAcc1" presStyleIdx="3" presStyleCnt="5"/>
      <dgm:spPr/>
    </dgm:pt>
    <dgm:pt modelId="{1DEA716D-9646-422A-8E2F-D66E3AC7ACEA}" type="pres">
      <dgm:prSet presAssocID="{B7D0740C-AD7B-4290-87BC-4290DE5D8F3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DA06A-B92F-4869-9FB3-A8E45A55D022}" type="pres">
      <dgm:prSet presAssocID="{B7D0740C-AD7B-4290-87BC-4290DE5D8F30}" presName="accent_5" presStyleCnt="0"/>
      <dgm:spPr/>
    </dgm:pt>
    <dgm:pt modelId="{B6ACC948-C3B3-4FA7-8D0A-21601B47DCA3}" type="pres">
      <dgm:prSet presAssocID="{B7D0740C-AD7B-4290-87BC-4290DE5D8F30}" presName="accentRepeatNode" presStyleLbl="solidFgAcc1" presStyleIdx="4" presStyleCnt="5"/>
      <dgm:spPr/>
    </dgm:pt>
  </dgm:ptLst>
  <dgm:cxnLst>
    <dgm:cxn modelId="{D5164272-0657-43ED-8053-A309FC0052A9}" srcId="{2A8C9865-0DA2-496F-A798-F417DE26FED7}" destId="{86C7DBF4-820F-4B1A-9D11-AFBE5A8B573E}" srcOrd="2" destOrd="0" parTransId="{B9A244D3-2826-4A3D-A9FB-9AE22CFE7A3F}" sibTransId="{C9522AD4-B792-47E3-8D38-1009B83E886B}"/>
    <dgm:cxn modelId="{CE1B7C75-3753-4245-80D3-0DDAC72ED6F8}" type="presOf" srcId="{F17ABD11-D9CF-4002-93CC-60C2A0344040}" destId="{5B69BE3C-F7D9-4BAC-92E7-A9000B01BF66}" srcOrd="0" destOrd="0" presId="urn:microsoft.com/office/officeart/2008/layout/VerticalCurvedList"/>
    <dgm:cxn modelId="{07BF4526-DCDD-44E1-B2C1-CA5B94BF8642}" type="presOf" srcId="{EBCAC6EE-D599-4C9A-8895-ED71B6D686D7}" destId="{DEFEBCA3-C761-4C87-B4F3-BBE4D537D4A9}" srcOrd="0" destOrd="0" presId="urn:microsoft.com/office/officeart/2008/layout/VerticalCurvedList"/>
    <dgm:cxn modelId="{312FA6F5-6D45-4389-BE4F-D5D53327E579}" srcId="{2A8C9865-0DA2-496F-A798-F417DE26FED7}" destId="{71EFBD90-BFC6-4E81-B6D0-92F401B21245}" srcOrd="0" destOrd="0" parTransId="{75E5597B-3F31-4F90-ACA5-8E8BA89D5F8E}" sibTransId="{1ACCE89B-CDB0-4574-AAFF-92FA70398FC1}"/>
    <dgm:cxn modelId="{18C24431-E610-4FBC-8F9A-916709EA983F}" type="presOf" srcId="{B7D0740C-AD7B-4290-87BC-4290DE5D8F30}" destId="{1DEA716D-9646-422A-8E2F-D66E3AC7ACEA}" srcOrd="0" destOrd="0" presId="urn:microsoft.com/office/officeart/2008/layout/VerticalCurvedList"/>
    <dgm:cxn modelId="{785EB4C6-3679-447A-AB40-547248E07850}" type="presOf" srcId="{2A8C9865-0DA2-496F-A798-F417DE26FED7}" destId="{F7B12151-0EBE-4537-9038-BE2A0D23D467}" srcOrd="0" destOrd="0" presId="urn:microsoft.com/office/officeart/2008/layout/VerticalCurvedList"/>
    <dgm:cxn modelId="{72FE6933-AE3D-40FA-915A-F25407F6F6D2}" srcId="{2A8C9865-0DA2-496F-A798-F417DE26FED7}" destId="{EBCAC6EE-D599-4C9A-8895-ED71B6D686D7}" srcOrd="3" destOrd="0" parTransId="{E45F85EC-624F-4692-A461-A44B94D80FAC}" sibTransId="{EF449244-FF82-4E74-9421-FB9928AE1831}"/>
    <dgm:cxn modelId="{E27CB6A3-DFFB-4D95-B96C-09621C3601F6}" type="presOf" srcId="{1ACCE89B-CDB0-4574-AAFF-92FA70398FC1}" destId="{7F76058E-8490-464B-8BBC-F86D3FDC9EF2}" srcOrd="0" destOrd="0" presId="urn:microsoft.com/office/officeart/2008/layout/VerticalCurvedList"/>
    <dgm:cxn modelId="{67363237-AF9A-46AA-B156-58184925158F}" type="presOf" srcId="{86C7DBF4-820F-4B1A-9D11-AFBE5A8B573E}" destId="{231B7CAF-0F92-4D00-8616-8BBC73525026}" srcOrd="0" destOrd="0" presId="urn:microsoft.com/office/officeart/2008/layout/VerticalCurvedList"/>
    <dgm:cxn modelId="{BB2362D4-31C2-48BA-A309-AE33DC429EA0}" srcId="{2A8C9865-0DA2-496F-A798-F417DE26FED7}" destId="{B7D0740C-AD7B-4290-87BC-4290DE5D8F30}" srcOrd="4" destOrd="0" parTransId="{76A10626-AF56-432E-B673-14D8A7ADCED5}" sibTransId="{D2DF990D-458D-46BB-B119-6CB3F2A1CE0B}"/>
    <dgm:cxn modelId="{8EB068F7-E834-4BDD-BDB5-9AEE0AD1DC83}" type="presOf" srcId="{71EFBD90-BFC6-4E81-B6D0-92F401B21245}" destId="{55AB2365-BD92-4623-8DFF-BCC4504BBE3D}" srcOrd="0" destOrd="0" presId="urn:microsoft.com/office/officeart/2008/layout/VerticalCurvedList"/>
    <dgm:cxn modelId="{5601F1AF-6B88-4479-975F-B44C6AB4B562}" srcId="{2A8C9865-0DA2-496F-A798-F417DE26FED7}" destId="{F17ABD11-D9CF-4002-93CC-60C2A0344040}" srcOrd="1" destOrd="0" parTransId="{6EFD5BAD-D62E-41A6-B3C8-508F60706CBE}" sibTransId="{EC179931-4D7B-401B-8B1D-7E7BA5E4E278}"/>
    <dgm:cxn modelId="{998E9BAB-4C96-4302-832D-935C08286149}" type="presParOf" srcId="{F7B12151-0EBE-4537-9038-BE2A0D23D467}" destId="{B7A55F7F-0612-4809-B1C7-7E7800A1E602}" srcOrd="0" destOrd="0" presId="urn:microsoft.com/office/officeart/2008/layout/VerticalCurvedList"/>
    <dgm:cxn modelId="{11E78EBB-F392-41C7-8818-1D94E0592542}" type="presParOf" srcId="{B7A55F7F-0612-4809-B1C7-7E7800A1E602}" destId="{8CC572E5-A3AF-4637-991A-FFC0EB20B3AD}" srcOrd="0" destOrd="0" presId="urn:microsoft.com/office/officeart/2008/layout/VerticalCurvedList"/>
    <dgm:cxn modelId="{1F6BAEE4-FDE6-4604-8D6E-E250FB499D4D}" type="presParOf" srcId="{8CC572E5-A3AF-4637-991A-FFC0EB20B3AD}" destId="{9C6702D6-A5F7-4A00-82B3-C482AC3ECCBB}" srcOrd="0" destOrd="0" presId="urn:microsoft.com/office/officeart/2008/layout/VerticalCurvedList"/>
    <dgm:cxn modelId="{A3091C11-B6C8-48F5-A047-F29AEE830DDB}" type="presParOf" srcId="{8CC572E5-A3AF-4637-991A-FFC0EB20B3AD}" destId="{7F76058E-8490-464B-8BBC-F86D3FDC9EF2}" srcOrd="1" destOrd="0" presId="urn:microsoft.com/office/officeart/2008/layout/VerticalCurvedList"/>
    <dgm:cxn modelId="{FA235F05-47B6-4F7B-AA0A-EDCD634D5687}" type="presParOf" srcId="{8CC572E5-A3AF-4637-991A-FFC0EB20B3AD}" destId="{2ED70817-182E-457B-B8F1-FA138A4369C0}" srcOrd="2" destOrd="0" presId="urn:microsoft.com/office/officeart/2008/layout/VerticalCurvedList"/>
    <dgm:cxn modelId="{C17AB0A5-0C27-4E01-ADEC-854B14CEA8ED}" type="presParOf" srcId="{8CC572E5-A3AF-4637-991A-FFC0EB20B3AD}" destId="{269E30C1-6BE5-463F-9FE1-A32919A39389}" srcOrd="3" destOrd="0" presId="urn:microsoft.com/office/officeart/2008/layout/VerticalCurvedList"/>
    <dgm:cxn modelId="{1C0F0003-3CF7-46D7-ACEF-2AE99A8F789E}" type="presParOf" srcId="{B7A55F7F-0612-4809-B1C7-7E7800A1E602}" destId="{55AB2365-BD92-4623-8DFF-BCC4504BBE3D}" srcOrd="1" destOrd="0" presId="urn:microsoft.com/office/officeart/2008/layout/VerticalCurvedList"/>
    <dgm:cxn modelId="{ECBEA10C-7367-4DED-8362-61BB1FBCD8A4}" type="presParOf" srcId="{B7A55F7F-0612-4809-B1C7-7E7800A1E602}" destId="{B1E78B9E-5E44-4F2D-BAE8-3775A17B762C}" srcOrd="2" destOrd="0" presId="urn:microsoft.com/office/officeart/2008/layout/VerticalCurvedList"/>
    <dgm:cxn modelId="{5157F6B3-784A-4444-BC2C-0DC894DE2D9E}" type="presParOf" srcId="{B1E78B9E-5E44-4F2D-BAE8-3775A17B762C}" destId="{FABA8343-074E-4A29-A6B1-5D9BC8C25FAE}" srcOrd="0" destOrd="0" presId="urn:microsoft.com/office/officeart/2008/layout/VerticalCurvedList"/>
    <dgm:cxn modelId="{4FA461A6-C68B-432A-932A-56C3D77AC56B}" type="presParOf" srcId="{B7A55F7F-0612-4809-B1C7-7E7800A1E602}" destId="{5B69BE3C-F7D9-4BAC-92E7-A9000B01BF66}" srcOrd="3" destOrd="0" presId="urn:microsoft.com/office/officeart/2008/layout/VerticalCurvedList"/>
    <dgm:cxn modelId="{FABE38D3-9D54-46A6-A2CA-AE221D5A2616}" type="presParOf" srcId="{B7A55F7F-0612-4809-B1C7-7E7800A1E602}" destId="{DC5F91F7-093E-4CA0-9453-36CA53DEA808}" srcOrd="4" destOrd="0" presId="urn:microsoft.com/office/officeart/2008/layout/VerticalCurvedList"/>
    <dgm:cxn modelId="{BD2F5DB2-1340-4D19-A2D2-E8F4CF235319}" type="presParOf" srcId="{DC5F91F7-093E-4CA0-9453-36CA53DEA808}" destId="{04FA2040-F139-4E89-8AC9-3E1CF489E322}" srcOrd="0" destOrd="0" presId="urn:microsoft.com/office/officeart/2008/layout/VerticalCurvedList"/>
    <dgm:cxn modelId="{143564E4-22FD-41D0-80D3-953FA7F597EB}" type="presParOf" srcId="{B7A55F7F-0612-4809-B1C7-7E7800A1E602}" destId="{231B7CAF-0F92-4D00-8616-8BBC73525026}" srcOrd="5" destOrd="0" presId="urn:microsoft.com/office/officeart/2008/layout/VerticalCurvedList"/>
    <dgm:cxn modelId="{5B0C6C05-C3D7-462A-8696-756890160548}" type="presParOf" srcId="{B7A55F7F-0612-4809-B1C7-7E7800A1E602}" destId="{4A3B18AA-BE3B-4B92-8D7D-D9FCAAFF70F2}" srcOrd="6" destOrd="0" presId="urn:microsoft.com/office/officeart/2008/layout/VerticalCurvedList"/>
    <dgm:cxn modelId="{F9073658-637B-4B41-AC00-C290C7B2844D}" type="presParOf" srcId="{4A3B18AA-BE3B-4B92-8D7D-D9FCAAFF70F2}" destId="{69767B68-EE43-4944-94E1-08C83C320617}" srcOrd="0" destOrd="0" presId="urn:microsoft.com/office/officeart/2008/layout/VerticalCurvedList"/>
    <dgm:cxn modelId="{EC880CB2-9E90-42C2-86D1-D6822667D91E}" type="presParOf" srcId="{B7A55F7F-0612-4809-B1C7-7E7800A1E602}" destId="{DEFEBCA3-C761-4C87-B4F3-BBE4D537D4A9}" srcOrd="7" destOrd="0" presId="urn:microsoft.com/office/officeart/2008/layout/VerticalCurvedList"/>
    <dgm:cxn modelId="{F1A0C50C-39AC-4EEE-932B-2882051A6FDC}" type="presParOf" srcId="{B7A55F7F-0612-4809-B1C7-7E7800A1E602}" destId="{7D9AFA6E-BBF3-4483-BFCF-61562B2965B5}" srcOrd="8" destOrd="0" presId="urn:microsoft.com/office/officeart/2008/layout/VerticalCurvedList"/>
    <dgm:cxn modelId="{A5A58D08-D21E-4922-9532-A360408664DB}" type="presParOf" srcId="{7D9AFA6E-BBF3-4483-BFCF-61562B2965B5}" destId="{EC01AC2C-5BCE-40FE-ADB4-7C58C8264D1E}" srcOrd="0" destOrd="0" presId="urn:microsoft.com/office/officeart/2008/layout/VerticalCurvedList"/>
    <dgm:cxn modelId="{69695ED3-70C9-4683-82D2-37D7FCBF3613}" type="presParOf" srcId="{B7A55F7F-0612-4809-B1C7-7E7800A1E602}" destId="{1DEA716D-9646-422A-8E2F-D66E3AC7ACEA}" srcOrd="9" destOrd="0" presId="urn:microsoft.com/office/officeart/2008/layout/VerticalCurvedList"/>
    <dgm:cxn modelId="{5FBCBE2E-2169-45CB-A5D7-63A6036AE632}" type="presParOf" srcId="{B7A55F7F-0612-4809-B1C7-7E7800A1E602}" destId="{D7CDA06A-B92F-4869-9FB3-A8E45A55D022}" srcOrd="10" destOrd="0" presId="urn:microsoft.com/office/officeart/2008/layout/VerticalCurvedList"/>
    <dgm:cxn modelId="{3F29D3ED-F5F4-432C-9F92-6D68FCDDD339}" type="presParOf" srcId="{D7CDA06A-B92F-4869-9FB3-A8E45A55D022}" destId="{B6ACC948-C3B3-4FA7-8D0A-21601B47DC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39EC7-A612-4335-9B32-5F34FECF980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48A87EC6-D3F5-4209-B582-645EFD9EE71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PFBG</a:t>
          </a:r>
          <a:r>
            <a: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operational summary </a:t>
          </a:r>
          <a:endParaRPr lang="en-IN" sz="24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8B219-7160-4547-8737-627DE3B78770}" type="parTrans" cxnId="{5E9D8FD7-FAEF-40FF-9137-B0BAEE9EF41A}">
      <dgm:prSet/>
      <dgm:spPr/>
      <dgm:t>
        <a:bodyPr/>
        <a:lstStyle/>
        <a:p>
          <a:endParaRPr lang="en-IN" sz="2000"/>
        </a:p>
      </dgm:t>
    </dgm:pt>
    <dgm:pt modelId="{4E24F36B-5BFD-4176-B783-C37E9935C1E3}" type="sibTrans" cxnId="{5E9D8FD7-FAEF-40FF-9137-B0BAEE9EF41A}">
      <dgm:prSet/>
      <dgm:spPr/>
      <dgm:t>
        <a:bodyPr/>
        <a:lstStyle/>
        <a:p>
          <a:endParaRPr lang="en-IN" sz="2000"/>
        </a:p>
      </dgm:t>
    </dgm:pt>
    <dgm:pt modelId="{E8A2ED5A-295F-4407-82A1-6502B194D196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10000 HRS OF CUMULATIVE OPERATION</a:t>
          </a:r>
          <a:endParaRPr lang="en-IN" sz="1600" b="1" kern="1200" dirty="0">
            <a:solidFill>
              <a:srgbClr val="0000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39A6AF2-804D-43A4-B5CC-2A766CC5B637}" type="parTrans" cxnId="{70C2AB6E-31B2-4FFD-A6D0-3272F67D3F57}">
      <dgm:prSet custT="1"/>
      <dgm:spPr/>
      <dgm:t>
        <a:bodyPr/>
        <a:lstStyle/>
        <a:p>
          <a:endParaRPr lang="en-IN" sz="600"/>
        </a:p>
      </dgm:t>
    </dgm:pt>
    <dgm:pt modelId="{A5BEE51B-B5CA-4695-A3CC-5F63C4B19667}" type="sibTrans" cxnId="{70C2AB6E-31B2-4FFD-A6D0-3272F67D3F57}">
      <dgm:prSet/>
      <dgm:spPr/>
      <dgm:t>
        <a:bodyPr/>
        <a:lstStyle/>
        <a:p>
          <a:endParaRPr lang="en-IN" sz="2000"/>
        </a:p>
      </dgm:t>
    </dgm:pt>
    <dgm:pt modelId="{9FFE020A-49E3-4512-A91B-2B304BEF7E6F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smtClean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105 GASIFICATION RUNS</a:t>
          </a:r>
          <a:endParaRPr lang="en-IN" sz="1800" b="1" kern="1200" dirty="0">
            <a:solidFill>
              <a:srgbClr val="0000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896E90-748C-44A7-904D-F4B032873F31}" type="parTrans" cxnId="{306F1B4D-1E6C-47C9-89E2-AEAC2C7B636D}">
      <dgm:prSet custT="1"/>
      <dgm:spPr/>
      <dgm:t>
        <a:bodyPr/>
        <a:lstStyle/>
        <a:p>
          <a:endParaRPr lang="en-IN" sz="600"/>
        </a:p>
      </dgm:t>
    </dgm:pt>
    <dgm:pt modelId="{4156A4CF-4E03-4068-B09B-A0DBA73EC239}" type="sibTrans" cxnId="{306F1B4D-1E6C-47C9-89E2-AEAC2C7B636D}">
      <dgm:prSet/>
      <dgm:spPr/>
      <dgm:t>
        <a:bodyPr/>
        <a:lstStyle/>
        <a:p>
          <a:endParaRPr lang="en-IN" sz="2000"/>
        </a:p>
      </dgm:t>
    </dgm:pt>
    <dgm:pt modelId="{05BB7A86-DE9C-4A45-91AC-1FB1D5DACF88}" type="pres">
      <dgm:prSet presAssocID="{0A839EC7-A612-4335-9B32-5F34FECF98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5F7D1-BDF7-4B55-8325-F474E087CF29}" type="pres">
      <dgm:prSet presAssocID="{48A87EC6-D3F5-4209-B582-645EFD9EE71C}" presName="root1" presStyleCnt="0"/>
      <dgm:spPr/>
      <dgm:t>
        <a:bodyPr/>
        <a:lstStyle/>
        <a:p>
          <a:endParaRPr lang="en-US"/>
        </a:p>
      </dgm:t>
    </dgm:pt>
    <dgm:pt modelId="{1E8DDB91-23FA-48A7-9C21-F3D15AB7F609}" type="pres">
      <dgm:prSet presAssocID="{48A87EC6-D3F5-4209-B582-645EFD9EE71C}" presName="LevelOneTextNode" presStyleLbl="node0" presStyleIdx="0" presStyleCnt="1" custScaleX="166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D1416E-20BF-4139-B59A-33FE2A358924}" type="pres">
      <dgm:prSet presAssocID="{48A87EC6-D3F5-4209-B582-645EFD9EE71C}" presName="level2hierChild" presStyleCnt="0"/>
      <dgm:spPr/>
      <dgm:t>
        <a:bodyPr/>
        <a:lstStyle/>
        <a:p>
          <a:endParaRPr lang="en-US"/>
        </a:p>
      </dgm:t>
    </dgm:pt>
    <dgm:pt modelId="{DD9F4BC4-A4E1-4110-8113-7A5292AE7BDA}" type="pres">
      <dgm:prSet presAssocID="{B39A6AF2-804D-43A4-B5CC-2A766CC5B63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D727627-DAD6-4DCC-A645-7C6CF63AA766}" type="pres">
      <dgm:prSet presAssocID="{B39A6AF2-804D-43A4-B5CC-2A766CC5B63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3F3A02C-503A-449D-9676-5CE2375590CF}" type="pres">
      <dgm:prSet presAssocID="{E8A2ED5A-295F-4407-82A1-6502B194D196}" presName="root2" presStyleCnt="0"/>
      <dgm:spPr/>
      <dgm:t>
        <a:bodyPr/>
        <a:lstStyle/>
        <a:p>
          <a:endParaRPr lang="en-US"/>
        </a:p>
      </dgm:t>
    </dgm:pt>
    <dgm:pt modelId="{E8CD5FB7-B43C-4C46-B9DD-11386E82B909}" type="pres">
      <dgm:prSet presAssocID="{E8A2ED5A-295F-4407-82A1-6502B194D196}" presName="LevelTwoTextNode" presStyleLbl="node2" presStyleIdx="0" presStyleCnt="2" custScaleX="134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290BC-1E0C-4A94-B510-160C71BB3DA7}" type="pres">
      <dgm:prSet presAssocID="{E8A2ED5A-295F-4407-82A1-6502B194D196}" presName="level3hierChild" presStyleCnt="0"/>
      <dgm:spPr/>
      <dgm:t>
        <a:bodyPr/>
        <a:lstStyle/>
        <a:p>
          <a:endParaRPr lang="en-US"/>
        </a:p>
      </dgm:t>
    </dgm:pt>
    <dgm:pt modelId="{F127CF90-B7C5-40E3-A1A3-2F261CC6CAE5}" type="pres">
      <dgm:prSet presAssocID="{39896E90-748C-44A7-904D-F4B032873F3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AB9E727-F9C6-4DE5-9748-6F14BB662CCC}" type="pres">
      <dgm:prSet presAssocID="{39896E90-748C-44A7-904D-F4B032873F3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069C480-31FE-4BE0-A158-DB25E12D8C1F}" type="pres">
      <dgm:prSet presAssocID="{9FFE020A-49E3-4512-A91B-2B304BEF7E6F}" presName="root2" presStyleCnt="0"/>
      <dgm:spPr/>
      <dgm:t>
        <a:bodyPr/>
        <a:lstStyle/>
        <a:p>
          <a:endParaRPr lang="en-US"/>
        </a:p>
      </dgm:t>
    </dgm:pt>
    <dgm:pt modelId="{61573678-43D1-4920-8284-D40B3912C1FC}" type="pres">
      <dgm:prSet presAssocID="{9FFE020A-49E3-4512-A91B-2B304BEF7E6F}" presName="LevelTwoTextNode" presStyleLbl="node2" presStyleIdx="1" presStyleCnt="2" custScaleX="134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01667E-542C-452B-9E02-1007E029E567}" type="pres">
      <dgm:prSet presAssocID="{9FFE020A-49E3-4512-A91B-2B304BEF7E6F}" presName="level3hierChild" presStyleCnt="0"/>
      <dgm:spPr/>
      <dgm:t>
        <a:bodyPr/>
        <a:lstStyle/>
        <a:p>
          <a:endParaRPr lang="en-US"/>
        </a:p>
      </dgm:t>
    </dgm:pt>
  </dgm:ptLst>
  <dgm:cxnLst>
    <dgm:cxn modelId="{70C2AB6E-31B2-4FFD-A6D0-3272F67D3F57}" srcId="{48A87EC6-D3F5-4209-B582-645EFD9EE71C}" destId="{E8A2ED5A-295F-4407-82A1-6502B194D196}" srcOrd="0" destOrd="0" parTransId="{B39A6AF2-804D-43A4-B5CC-2A766CC5B637}" sibTransId="{A5BEE51B-B5CA-4695-A3CC-5F63C4B19667}"/>
    <dgm:cxn modelId="{55B71391-8CB6-464B-BD9E-DBBA0700BD0F}" type="presOf" srcId="{39896E90-748C-44A7-904D-F4B032873F31}" destId="{F127CF90-B7C5-40E3-A1A3-2F261CC6CAE5}" srcOrd="0" destOrd="0" presId="urn:microsoft.com/office/officeart/2008/layout/HorizontalMultiLevelHierarchy"/>
    <dgm:cxn modelId="{A8217DCA-9193-4865-B91A-44C75F1F3287}" type="presOf" srcId="{E8A2ED5A-295F-4407-82A1-6502B194D196}" destId="{E8CD5FB7-B43C-4C46-B9DD-11386E82B909}" srcOrd="0" destOrd="0" presId="urn:microsoft.com/office/officeart/2008/layout/HorizontalMultiLevelHierarchy"/>
    <dgm:cxn modelId="{306F1B4D-1E6C-47C9-89E2-AEAC2C7B636D}" srcId="{48A87EC6-D3F5-4209-B582-645EFD9EE71C}" destId="{9FFE020A-49E3-4512-A91B-2B304BEF7E6F}" srcOrd="1" destOrd="0" parTransId="{39896E90-748C-44A7-904D-F4B032873F31}" sibTransId="{4156A4CF-4E03-4068-B09B-A0DBA73EC239}"/>
    <dgm:cxn modelId="{24849B3D-5D38-4032-8250-8A5AD49B5C6A}" type="presOf" srcId="{0A839EC7-A612-4335-9B32-5F34FECF980E}" destId="{05BB7A86-DE9C-4A45-91AC-1FB1D5DACF88}" srcOrd="0" destOrd="0" presId="urn:microsoft.com/office/officeart/2008/layout/HorizontalMultiLevelHierarchy"/>
    <dgm:cxn modelId="{A845BD05-BE23-46BF-AF2C-00626FC70D86}" type="presOf" srcId="{B39A6AF2-804D-43A4-B5CC-2A766CC5B637}" destId="{DD9F4BC4-A4E1-4110-8113-7A5292AE7BDA}" srcOrd="0" destOrd="0" presId="urn:microsoft.com/office/officeart/2008/layout/HorizontalMultiLevelHierarchy"/>
    <dgm:cxn modelId="{B01045FE-72DB-49E3-BBDD-4226F5BD1D3D}" type="presOf" srcId="{B39A6AF2-804D-43A4-B5CC-2A766CC5B637}" destId="{CD727627-DAD6-4DCC-A645-7C6CF63AA766}" srcOrd="1" destOrd="0" presId="urn:microsoft.com/office/officeart/2008/layout/HorizontalMultiLevelHierarchy"/>
    <dgm:cxn modelId="{E6DE86FC-5D9B-423F-9A26-15E159E3626A}" type="presOf" srcId="{48A87EC6-D3F5-4209-B582-645EFD9EE71C}" destId="{1E8DDB91-23FA-48A7-9C21-F3D15AB7F609}" srcOrd="0" destOrd="0" presId="urn:microsoft.com/office/officeart/2008/layout/HorizontalMultiLevelHierarchy"/>
    <dgm:cxn modelId="{944CDA47-1919-4A3D-8FC6-3DE280EAE7B3}" type="presOf" srcId="{9FFE020A-49E3-4512-A91B-2B304BEF7E6F}" destId="{61573678-43D1-4920-8284-D40B3912C1FC}" srcOrd="0" destOrd="0" presId="urn:microsoft.com/office/officeart/2008/layout/HorizontalMultiLevelHierarchy"/>
    <dgm:cxn modelId="{5E9D8FD7-FAEF-40FF-9137-B0BAEE9EF41A}" srcId="{0A839EC7-A612-4335-9B32-5F34FECF980E}" destId="{48A87EC6-D3F5-4209-B582-645EFD9EE71C}" srcOrd="0" destOrd="0" parTransId="{3648B219-7160-4547-8737-627DE3B78770}" sibTransId="{4E24F36B-5BFD-4176-B783-C37E9935C1E3}"/>
    <dgm:cxn modelId="{F8E303C6-BF29-4538-BDF0-141F00996C07}" type="presOf" srcId="{39896E90-748C-44A7-904D-F4B032873F31}" destId="{8AB9E727-F9C6-4DE5-9748-6F14BB662CCC}" srcOrd="1" destOrd="0" presId="urn:microsoft.com/office/officeart/2008/layout/HorizontalMultiLevelHierarchy"/>
    <dgm:cxn modelId="{ED2C9E9D-5E51-43D4-B26B-F5D5019F6BD8}" type="presParOf" srcId="{05BB7A86-DE9C-4A45-91AC-1FB1D5DACF88}" destId="{5155F7D1-BDF7-4B55-8325-F474E087CF29}" srcOrd="0" destOrd="0" presId="urn:microsoft.com/office/officeart/2008/layout/HorizontalMultiLevelHierarchy"/>
    <dgm:cxn modelId="{0883F639-4E3C-40E3-B468-5C9A754948CD}" type="presParOf" srcId="{5155F7D1-BDF7-4B55-8325-F474E087CF29}" destId="{1E8DDB91-23FA-48A7-9C21-F3D15AB7F609}" srcOrd="0" destOrd="0" presId="urn:microsoft.com/office/officeart/2008/layout/HorizontalMultiLevelHierarchy"/>
    <dgm:cxn modelId="{2AA37CEC-CA13-4788-97D4-52D70E58EFD8}" type="presParOf" srcId="{5155F7D1-BDF7-4B55-8325-F474E087CF29}" destId="{42D1416E-20BF-4139-B59A-33FE2A358924}" srcOrd="1" destOrd="0" presId="urn:microsoft.com/office/officeart/2008/layout/HorizontalMultiLevelHierarchy"/>
    <dgm:cxn modelId="{68405C2A-EF0D-41FC-BCF7-FF019B7B6DD2}" type="presParOf" srcId="{42D1416E-20BF-4139-B59A-33FE2A358924}" destId="{DD9F4BC4-A4E1-4110-8113-7A5292AE7BDA}" srcOrd="0" destOrd="0" presId="urn:microsoft.com/office/officeart/2008/layout/HorizontalMultiLevelHierarchy"/>
    <dgm:cxn modelId="{523EBAF1-AADA-46EA-8044-E7FC920992FF}" type="presParOf" srcId="{DD9F4BC4-A4E1-4110-8113-7A5292AE7BDA}" destId="{CD727627-DAD6-4DCC-A645-7C6CF63AA766}" srcOrd="0" destOrd="0" presId="urn:microsoft.com/office/officeart/2008/layout/HorizontalMultiLevelHierarchy"/>
    <dgm:cxn modelId="{8D365830-AEC7-4670-AC97-A73D2E1363B2}" type="presParOf" srcId="{42D1416E-20BF-4139-B59A-33FE2A358924}" destId="{03F3A02C-503A-449D-9676-5CE2375590CF}" srcOrd="1" destOrd="0" presId="urn:microsoft.com/office/officeart/2008/layout/HorizontalMultiLevelHierarchy"/>
    <dgm:cxn modelId="{6B070C67-96F6-4989-8BDA-7C10D3F14613}" type="presParOf" srcId="{03F3A02C-503A-449D-9676-5CE2375590CF}" destId="{E8CD5FB7-B43C-4C46-B9DD-11386E82B909}" srcOrd="0" destOrd="0" presId="urn:microsoft.com/office/officeart/2008/layout/HorizontalMultiLevelHierarchy"/>
    <dgm:cxn modelId="{B4F2B588-46BC-4226-B752-929860FF2B99}" type="presParOf" srcId="{03F3A02C-503A-449D-9676-5CE2375590CF}" destId="{10F290BC-1E0C-4A94-B510-160C71BB3DA7}" srcOrd="1" destOrd="0" presId="urn:microsoft.com/office/officeart/2008/layout/HorizontalMultiLevelHierarchy"/>
    <dgm:cxn modelId="{407EC08F-810E-40BB-88C0-830F4D6D67E9}" type="presParOf" srcId="{42D1416E-20BF-4139-B59A-33FE2A358924}" destId="{F127CF90-B7C5-40E3-A1A3-2F261CC6CAE5}" srcOrd="2" destOrd="0" presId="urn:microsoft.com/office/officeart/2008/layout/HorizontalMultiLevelHierarchy"/>
    <dgm:cxn modelId="{08645BBA-DAB1-41C6-87BB-33108E72939D}" type="presParOf" srcId="{F127CF90-B7C5-40E3-A1A3-2F261CC6CAE5}" destId="{8AB9E727-F9C6-4DE5-9748-6F14BB662CCC}" srcOrd="0" destOrd="0" presId="urn:microsoft.com/office/officeart/2008/layout/HorizontalMultiLevelHierarchy"/>
    <dgm:cxn modelId="{A7FDFC5D-48F2-4D6F-A61D-573A10C07A7C}" type="presParOf" srcId="{42D1416E-20BF-4139-B59A-33FE2A358924}" destId="{D069C480-31FE-4BE0-A158-DB25E12D8C1F}" srcOrd="3" destOrd="0" presId="urn:microsoft.com/office/officeart/2008/layout/HorizontalMultiLevelHierarchy"/>
    <dgm:cxn modelId="{B60941FD-7F1A-4227-87D6-B672F377DED1}" type="presParOf" srcId="{D069C480-31FE-4BE0-A158-DB25E12D8C1F}" destId="{61573678-43D1-4920-8284-D40B3912C1FC}" srcOrd="0" destOrd="0" presId="urn:microsoft.com/office/officeart/2008/layout/HorizontalMultiLevelHierarchy"/>
    <dgm:cxn modelId="{F0C143F2-E53A-4C2F-B43B-D3643E3D731A}" type="presParOf" srcId="{D069C480-31FE-4BE0-A158-DB25E12D8C1F}" destId="{A401667E-542C-452B-9E02-1007E029E56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6058E-8490-464B-8BBC-F86D3FDC9EF2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B2365-BD92-4623-8DFF-BCC4504BBE3D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</a:rPr>
            <a:t>Introduction</a:t>
          </a:r>
          <a:endParaRPr lang="en-US" sz="2400" kern="1200" dirty="0">
            <a:latin typeface="Arial" panose="020B0604020202020204" pitchFamily="34" charset="0"/>
          </a:endParaRPr>
        </a:p>
      </dsp:txBody>
      <dsp:txXfrm>
        <a:off x="411090" y="271871"/>
        <a:ext cx="10044785" cy="544091"/>
      </dsp:txXfrm>
    </dsp:sp>
    <dsp:sp modelId="{FABA8343-074E-4A29-A6B1-5D9BC8C25FAE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9BE3C-F7D9-4BAC-92E7-A9000B01BF66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ea typeface="+mj-ea"/>
              <a:cs typeface="+mj-cs"/>
            </a:rPr>
            <a:t>BHEL’s Gasification Journey</a:t>
          </a:r>
          <a:endParaRPr lang="en-US" sz="2400" kern="1200" dirty="0">
            <a:latin typeface="Arial" panose="020B0604020202020204" pitchFamily="34" charset="0"/>
            <a:ea typeface="+mj-ea"/>
            <a:cs typeface="+mj-cs"/>
          </a:endParaRPr>
        </a:p>
      </dsp:txBody>
      <dsp:txXfrm>
        <a:off x="800969" y="1087747"/>
        <a:ext cx="9654905" cy="544091"/>
      </dsp:txXfrm>
    </dsp:sp>
    <dsp:sp modelId="{04FA2040-F139-4E89-8AC9-3E1CF489E322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B7CAF-0F92-4D00-8616-8BBC73525026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ea typeface="+mj-ea"/>
              <a:cs typeface="+mj-cs"/>
            </a:rPr>
            <a:t>BHEL‘s Coal to Methanol Demo plant  - Recent Development</a:t>
          </a:r>
          <a:endParaRPr lang="en-US" sz="2400" kern="1200" dirty="0">
            <a:latin typeface="Arial" panose="020B0604020202020204" pitchFamily="34" charset="0"/>
            <a:ea typeface="+mj-ea"/>
            <a:cs typeface="+mj-cs"/>
          </a:endParaRPr>
        </a:p>
      </dsp:txBody>
      <dsp:txXfrm>
        <a:off x="920631" y="1903623"/>
        <a:ext cx="9535243" cy="544091"/>
      </dsp:txXfrm>
    </dsp:sp>
    <dsp:sp modelId="{69767B68-EE43-4944-94E1-08C83C320617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EBCA3-C761-4C87-B4F3-BBE4D537D4A9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ea typeface="+mj-ea"/>
              <a:cs typeface="+mj-cs"/>
            </a:rPr>
            <a:t>BHEL’s Gasification and Integrated Offerings</a:t>
          </a:r>
          <a:endParaRPr lang="en-US" sz="2400" kern="1200" dirty="0">
            <a:latin typeface="Arial" panose="020B0604020202020204" pitchFamily="34" charset="0"/>
            <a:ea typeface="+mj-ea"/>
            <a:cs typeface="+mj-cs"/>
          </a:endParaRPr>
        </a:p>
      </dsp:txBody>
      <dsp:txXfrm>
        <a:off x="800969" y="2719499"/>
        <a:ext cx="9654905" cy="544091"/>
      </dsp:txXfrm>
    </dsp:sp>
    <dsp:sp modelId="{EC01AC2C-5BCE-40FE-ADB4-7C58C8264D1E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A716D-9646-422A-8E2F-D66E3AC7ACEA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ea typeface="+mj-ea"/>
              <a:cs typeface="+mj-cs"/>
            </a:rPr>
            <a:t>Summary </a:t>
          </a:r>
          <a:endParaRPr lang="en-US" sz="2400" kern="1200" dirty="0">
            <a:latin typeface="Arial" panose="020B0604020202020204" pitchFamily="34" charset="0"/>
            <a:ea typeface="+mj-ea"/>
            <a:cs typeface="+mj-cs"/>
          </a:endParaRPr>
        </a:p>
      </dsp:txBody>
      <dsp:txXfrm>
        <a:off x="411090" y="3535375"/>
        <a:ext cx="10044785" cy="544091"/>
      </dsp:txXfrm>
    </dsp:sp>
    <dsp:sp modelId="{B6ACC948-C3B3-4FA7-8D0A-21601B47DCA3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7CF90-B7C5-40E3-A1A3-2F261CC6CAE5}">
      <dsp:nvSpPr>
        <dsp:cNvPr id="0" name=""/>
        <dsp:cNvSpPr/>
      </dsp:nvSpPr>
      <dsp:spPr>
        <a:xfrm>
          <a:off x="1231866" y="1645911"/>
          <a:ext cx="409491" cy="390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45" y="0"/>
              </a:lnTo>
              <a:lnTo>
                <a:pt x="204745" y="390140"/>
              </a:lnTo>
              <a:lnTo>
                <a:pt x="409491" y="39014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00" kern="1200"/>
        </a:p>
      </dsp:txBody>
      <dsp:txXfrm>
        <a:off x="1422472" y="1826841"/>
        <a:ext cx="28279" cy="28279"/>
      </dsp:txXfrm>
    </dsp:sp>
    <dsp:sp modelId="{DD9F4BC4-A4E1-4110-8113-7A5292AE7BDA}">
      <dsp:nvSpPr>
        <dsp:cNvPr id="0" name=""/>
        <dsp:cNvSpPr/>
      </dsp:nvSpPr>
      <dsp:spPr>
        <a:xfrm>
          <a:off x="1231866" y="1255770"/>
          <a:ext cx="409491" cy="390140"/>
        </a:xfrm>
        <a:custGeom>
          <a:avLst/>
          <a:gdLst/>
          <a:ahLst/>
          <a:cxnLst/>
          <a:rect l="0" t="0" r="0" b="0"/>
          <a:pathLst>
            <a:path>
              <a:moveTo>
                <a:pt x="0" y="390140"/>
              </a:moveTo>
              <a:lnTo>
                <a:pt x="204745" y="390140"/>
              </a:lnTo>
              <a:lnTo>
                <a:pt x="204745" y="0"/>
              </a:lnTo>
              <a:lnTo>
                <a:pt x="409491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00" kern="1200"/>
        </a:p>
      </dsp:txBody>
      <dsp:txXfrm>
        <a:off x="1422472" y="1436700"/>
        <a:ext cx="28279" cy="28279"/>
      </dsp:txXfrm>
    </dsp:sp>
    <dsp:sp modelId="{1E8DDB91-23FA-48A7-9C21-F3D15AB7F609}">
      <dsp:nvSpPr>
        <dsp:cNvPr id="0" name=""/>
        <dsp:cNvSpPr/>
      </dsp:nvSpPr>
      <dsp:spPr>
        <a:xfrm rot="16200000">
          <a:off x="-931960" y="1124782"/>
          <a:ext cx="3285395" cy="10422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PFBG</a:t>
          </a:r>
          <a:r>
            <a:rPr lang="en-US" sz="2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operational summary </a:t>
          </a:r>
          <a:endParaRPr lang="en-IN" sz="2400" kern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931960" y="1124782"/>
        <a:ext cx="3285395" cy="1042256"/>
      </dsp:txXfrm>
    </dsp:sp>
    <dsp:sp modelId="{E8CD5FB7-B43C-4C46-B9DD-11386E82B909}">
      <dsp:nvSpPr>
        <dsp:cNvPr id="0" name=""/>
        <dsp:cNvSpPr/>
      </dsp:nvSpPr>
      <dsp:spPr>
        <a:xfrm>
          <a:off x="1641357" y="943657"/>
          <a:ext cx="2750494" cy="624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10000 HRS OF CUMULATIVE OPERATION</a:t>
          </a:r>
          <a:endParaRPr lang="en-IN" sz="1600" b="1" kern="1200" dirty="0">
            <a:solidFill>
              <a:srgbClr val="0000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41357" y="943657"/>
        <a:ext cx="2750494" cy="624225"/>
      </dsp:txXfrm>
    </dsp:sp>
    <dsp:sp modelId="{61573678-43D1-4920-8284-D40B3912C1FC}">
      <dsp:nvSpPr>
        <dsp:cNvPr id="0" name=""/>
        <dsp:cNvSpPr/>
      </dsp:nvSpPr>
      <dsp:spPr>
        <a:xfrm>
          <a:off x="1641357" y="1723939"/>
          <a:ext cx="2750494" cy="624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smtClean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105 GASIFICATION RUNS</a:t>
          </a:r>
          <a:endParaRPr lang="en-IN" sz="1800" b="1" kern="1200" dirty="0">
            <a:solidFill>
              <a:srgbClr val="0000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41357" y="1723939"/>
        <a:ext cx="2750494" cy="624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3F6C7-B596-414E-8150-6CC7DAE0A353}" type="datetimeFigureOut">
              <a:rPr lang="en-IN" smtClean="0">
                <a:latin typeface="Arial" panose="020B0604020202020204" pitchFamily="34" charset="0"/>
              </a:rPr>
              <a:t>23-02-2023</a:t>
            </a:fld>
            <a:endParaRPr lang="en-IN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D7BE-D2BB-44E9-90CA-C42978BE428B}" type="slidenum">
              <a:rPr lang="en-IN" smtClean="0">
                <a:latin typeface="Arial" panose="020B0604020202020204" pitchFamily="34" charset="0"/>
              </a:rPr>
              <a:t>‹#›</a:t>
            </a:fld>
            <a:endParaRPr lang="en-I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7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243A82C-A362-4954-9BA6-1F00B8972FE9}" type="datetimeFigureOut">
              <a:rPr lang="en-US" smtClean="0"/>
              <a:pPr/>
              <a:t>2/23/2023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93CEF8D-F609-4DA8-9D99-1FAA92ACE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7C298-62EC-9E4D-9884-F999907D1F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6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7C298-62EC-9E4D-9884-F999907D1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5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EF8D-F609-4DA8-9D99-1FAA92ACE3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1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EF8D-F609-4DA8-9D99-1FAA92ACE3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80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ACF7E84-B96C-46F0-9219-30437A324872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8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EC6CFE6-AB24-4D89-B6F1-20EBCB3872EF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7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057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7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5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6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1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2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68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94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9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44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059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129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798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94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7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82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9F940B6-6C73-4D42-8516-C293BFCD3D62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3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533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7480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21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17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674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884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02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169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68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0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078A849-E059-4590-AC3D-23E41E0FCDFA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1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26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0100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4C682-5ACE-43BC-B526-5D7B2A509FE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Corp R&amp;D, Hyd. 27.08.2020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2220B-1899-44C9-A151-0CC3CEEA999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849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463" y="130177"/>
            <a:ext cx="11586308" cy="455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17868" y="5810251"/>
            <a:ext cx="410633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D456E-1AE3-4598-9282-7958367E9B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508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37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1475"/>
            <a:ext cx="10515600" cy="9525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51961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90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94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44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8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97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82EF93C-DCB5-4970-833A-BF96F3A671BF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65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59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90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63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4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2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899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07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82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3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2A4DAE-821F-4474-A96C-11DECDC39C64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511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0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4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6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9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9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79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16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9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33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3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639BF22-C9DC-4E1B-BE37-A656B204D5D9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49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93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08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14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39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88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69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826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974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67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921C5E-447D-4E0E-9151-5F803555494E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15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25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39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445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839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670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10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133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9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997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3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D0A3EE1-E9B2-44CD-9CCF-F01091D22B22}" type="datetime3">
              <a:rPr lang="en-US" smtClean="0"/>
              <a:pPr/>
              <a:t>23 February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6E61D1-3C29-4649-8559-9DD81EABA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131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14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352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35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746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961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9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275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9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8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4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943C-48F2-A043-B22C-4FF50A02734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95A7E-B14B-5141-A0BB-523ADCFFF9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9B36-6BC3-4573-94C8-7D26DE6EB27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E8623-07CB-4FB4-B95D-32496F9497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0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0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D0C9A51-5641-4833-BDB3-000A6EEBCE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FF96FFF-EECD-42C7-B069-FCC921812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B032943C-48F2-A043-B22C-4FF50A027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CDD95A7E-B14B-5141-A0BB-523ADCFF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7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185" y="2254732"/>
            <a:ext cx="8493071" cy="157473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BHEL’s Gasification Experience</a:t>
            </a:r>
            <a:endParaRPr lang="en-US" sz="4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DA40375-56C7-4D4F-9028-8C32C4BC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256" y="134112"/>
            <a:ext cx="909967" cy="7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01478" y="-65437"/>
            <a:ext cx="1441343" cy="6966488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99967" y="5629150"/>
            <a:ext cx="551145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21638" y="5202831"/>
            <a:ext cx="249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27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May 2022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5720" y="4412056"/>
            <a:ext cx="424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National Mineral Congress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821" y="5705486"/>
            <a:ext cx="6325402" cy="10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7320" y="862803"/>
            <a:ext cx="10894410" cy="5707575"/>
            <a:chOff x="1366865" y="850384"/>
            <a:chExt cx="10894410" cy="57075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6865" y="850384"/>
              <a:ext cx="9522586" cy="5707575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3192086" y="5723311"/>
              <a:ext cx="7265325" cy="12053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0582101" y="5544588"/>
              <a:ext cx="1296786" cy="5320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0.25 TPD Methanol</a:t>
              </a:r>
              <a:endPara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9194729" y="1475097"/>
              <a:ext cx="973647" cy="302551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gular Pentagon 13"/>
            <p:cNvSpPr/>
            <p:nvPr/>
          </p:nvSpPr>
          <p:spPr>
            <a:xfrm>
              <a:off x="10457411" y="1010363"/>
              <a:ext cx="1803864" cy="1452241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Single train gasifier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1947" y="84164"/>
            <a:ext cx="10515600" cy="706995"/>
          </a:xfrm>
        </p:spPr>
        <p:txBody>
          <a:bodyPr>
            <a:normAutofit/>
          </a:bodyPr>
          <a:lstStyle/>
          <a:p>
            <a:r>
              <a:rPr lang="en-IN" sz="3200" b="1" i="1" cap="small" dirty="0">
                <a:solidFill>
                  <a:srgbClr val="002060"/>
                </a:solidFill>
                <a:latin typeface="Arial" panose="020B0604020202020204" pitchFamily="34" charset="0"/>
              </a:rPr>
              <a:t>Capabilities of BHEL in Gasification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433" y="6089022"/>
            <a:ext cx="81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5634" y="5252831"/>
            <a:ext cx="81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1992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597" y="4283087"/>
            <a:ext cx="81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1997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5737" y="3716590"/>
            <a:ext cx="108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2004-06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2807" y="2475485"/>
            <a:ext cx="112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2008-10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7815" y="5861064"/>
            <a:ext cx="138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Oxy-blown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4477" y="2917516"/>
            <a:ext cx="12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168TPD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9774" y="1022782"/>
            <a:ext cx="133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2280 TPD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52727" y="580289"/>
            <a:ext cx="133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2600 TPD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6505" y="4327695"/>
            <a:ext cx="4441362" cy="733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7815" y="4512823"/>
            <a:ext cx="389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VETTED BY A DESIGN REVIEW TEAM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4082" y="330809"/>
            <a:ext cx="7988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1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Gasification Based Power Plant - IGCC</a:t>
            </a: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74538"/>
              </p:ext>
            </p:extLst>
          </p:nvPr>
        </p:nvGraphicFramePr>
        <p:xfrm>
          <a:off x="2630331" y="1318300"/>
          <a:ext cx="7389432" cy="3897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23260">
                  <a:extLst>
                    <a:ext uri="{9D8B030D-6E8A-4147-A177-3AD203B41FA5}">
                      <a16:colId xmlns:a16="http://schemas.microsoft.com/office/drawing/2014/main" xmlns="" val="1092519824"/>
                    </a:ext>
                  </a:extLst>
                </a:gridCol>
                <a:gridCol w="1324240">
                  <a:extLst>
                    <a:ext uri="{9D8B030D-6E8A-4147-A177-3AD203B41FA5}">
                      <a16:colId xmlns:a16="http://schemas.microsoft.com/office/drawing/2014/main" xmlns="" val="2526073213"/>
                    </a:ext>
                  </a:extLst>
                </a:gridCol>
                <a:gridCol w="1324240">
                  <a:extLst>
                    <a:ext uri="{9D8B030D-6E8A-4147-A177-3AD203B41FA5}">
                      <a16:colId xmlns:a16="http://schemas.microsoft.com/office/drawing/2014/main" xmlns="" val="3719206304"/>
                    </a:ext>
                  </a:extLst>
                </a:gridCol>
                <a:gridCol w="1517692">
                  <a:extLst>
                    <a:ext uri="{9D8B030D-6E8A-4147-A177-3AD203B41FA5}">
                      <a16:colId xmlns:a16="http://schemas.microsoft.com/office/drawing/2014/main" xmlns="" val="1475033357"/>
                    </a:ext>
                  </a:extLst>
                </a:gridCol>
              </a:tblGrid>
              <a:tr h="337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IN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USC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AUSC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IGCC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32393398"/>
                  </a:ext>
                </a:extLst>
              </a:tr>
              <a:tr h="4829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Efficiency on LHV basis</a:t>
                      </a:r>
                      <a:endParaRPr lang="en-IN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08158940"/>
                  </a:ext>
                </a:extLst>
              </a:tr>
              <a:tr h="524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 flow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g/kW-hr</a:t>
                      </a:r>
                      <a:endParaRPr lang="en-IN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3116088"/>
                  </a:ext>
                </a:extLst>
              </a:tr>
              <a:tr h="379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800" b="1" baseline="-25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g/kW-hr</a:t>
                      </a:r>
                      <a:endParaRPr lang="en-IN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6145689"/>
                  </a:ext>
                </a:extLst>
              </a:tr>
              <a:tr h="421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in CO</a:t>
                      </a:r>
                      <a:r>
                        <a:rPr lang="en-US" sz="1800" b="1" baseline="-25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emission</a:t>
                      </a:r>
                      <a:endParaRPr lang="en-IN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Base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8.7%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91511432"/>
                  </a:ext>
                </a:extLst>
              </a:tr>
              <a:tr h="8760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800" b="1" baseline="-25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(mg/Nm</a:t>
                      </a:r>
                      <a:r>
                        <a:rPr lang="en-US" sz="1800" b="1" baseline="30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with SCR </a:t>
                      </a:r>
                      <a:endParaRPr lang="en-US" sz="1800" b="1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SCR)</a:t>
                      </a:r>
                      <a:endParaRPr lang="en-IN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lang="en-US" sz="18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300)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lang="en-US" sz="18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300)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required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100)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8936657"/>
                  </a:ext>
                </a:extLst>
              </a:tr>
              <a:tr h="8760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800" b="1" baseline="-250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(mg/Nm</a:t>
                      </a:r>
                      <a:r>
                        <a:rPr lang="en-US" sz="1800" b="1" baseline="30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with FGD </a:t>
                      </a:r>
                      <a:endParaRPr lang="en-US" sz="1800" b="1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FGD)</a:t>
                      </a:r>
                      <a:endParaRPr lang="en-IN" sz="1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lang="en-US" sz="18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2200)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lang="en-US" sz="18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2200)</a:t>
                      </a:r>
                      <a:endParaRPr lang="en-IN" sz="18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required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50)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4657129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714705" y="5474030"/>
            <a:ext cx="271099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Basis:3700 Kcal/kg GCV</a:t>
            </a:r>
            <a:endParaRPr lang="en-IN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958" y="130277"/>
            <a:ext cx="761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      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53426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6286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10858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1" y="899658"/>
            <a:ext cx="4405745" cy="5535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59" y="3910690"/>
            <a:ext cx="5219885" cy="2899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971" y="916049"/>
            <a:ext cx="4922863" cy="32192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B1B40675-E52B-4C46-9F39-C4171429A715}"/>
              </a:ext>
            </a:extLst>
          </p:cNvPr>
          <p:cNvSpPr txBox="1">
            <a:spLocks/>
          </p:cNvSpPr>
          <p:nvPr/>
        </p:nvSpPr>
        <p:spPr>
          <a:xfrm>
            <a:off x="397001" y="79666"/>
            <a:ext cx="11397995" cy="6056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i="1" cap="small" dirty="0">
                <a:solidFill>
                  <a:srgbClr val="002060"/>
                </a:solidFill>
                <a:latin typeface="+mn-lt"/>
              </a:rPr>
              <a:t>0.25 TPD Coal to Methanol Pilot Plant at BHEL Corporate </a:t>
            </a:r>
            <a:r>
              <a:rPr lang="en-IN" sz="3200" b="1" i="1" cap="small" dirty="0" smtClean="0">
                <a:solidFill>
                  <a:srgbClr val="002060"/>
                </a:solidFill>
                <a:latin typeface="+mn-lt"/>
              </a:rPr>
              <a:t>R&amp;D, Hyderabad </a:t>
            </a:r>
            <a:endParaRPr lang="en-IN" sz="3200" b="1" i="1" cap="small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06FB8-66F6-4E93-ACC2-1E1BD51B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683" y="-19295"/>
            <a:ext cx="9418636" cy="4015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72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+mn-cs"/>
              </a:rPr>
              <a:t>Coal To Methanol (CTM) Pilot plant view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F59595A-BCCB-411B-8480-DC406FBC9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69" y="382215"/>
            <a:ext cx="8466564" cy="59945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1B40675-E52B-4C46-9F39-C4171429A715}"/>
              </a:ext>
            </a:extLst>
          </p:cNvPr>
          <p:cNvSpPr txBox="1">
            <a:spLocks/>
          </p:cNvSpPr>
          <p:nvPr/>
        </p:nvSpPr>
        <p:spPr>
          <a:xfrm>
            <a:off x="0" y="57793"/>
            <a:ext cx="11397995" cy="6056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i="1" cap="small" dirty="0">
                <a:solidFill>
                  <a:srgbClr val="002060"/>
                </a:solidFill>
                <a:latin typeface="Arial" panose="020B0604020202020204" pitchFamily="34" charset="0"/>
              </a:rPr>
              <a:t>BHEL’s </a:t>
            </a:r>
            <a:r>
              <a:rPr lang="en-IN" sz="3200" b="1" i="1" cap="small" dirty="0" smtClean="0">
                <a:solidFill>
                  <a:srgbClr val="002060"/>
                </a:solidFill>
                <a:latin typeface="Arial" panose="020B0604020202020204" pitchFamily="34" charset="0"/>
              </a:rPr>
              <a:t>Integrated Offerings</a:t>
            </a:r>
            <a:endParaRPr lang="en-IN" sz="3200" i="1" cap="small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34876"/>
              </p:ext>
            </p:extLst>
          </p:nvPr>
        </p:nvGraphicFramePr>
        <p:xfrm>
          <a:off x="780822" y="4123447"/>
          <a:ext cx="10403767" cy="191611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67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7923">
                  <a:extLst>
                    <a:ext uri="{9D8B030D-6E8A-4147-A177-3AD203B41FA5}">
                      <a16:colId xmlns:a16="http://schemas.microsoft.com/office/drawing/2014/main" xmlns="" val="712721795"/>
                    </a:ext>
                  </a:extLst>
                </a:gridCol>
                <a:gridCol w="3467922">
                  <a:extLst>
                    <a:ext uri="{9D8B030D-6E8A-4147-A177-3AD203B41FA5}">
                      <a16:colId xmlns:a16="http://schemas.microsoft.com/office/drawing/2014/main" xmlns="" val="3986871242"/>
                    </a:ext>
                  </a:extLst>
                </a:gridCol>
              </a:tblGrid>
              <a:tr h="52397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Coal to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Chemicals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260"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Process Design 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Gas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Conditioning 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Controls &amp; Instrumentation 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260"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Gasifier Island , Gas cooling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&amp; Cleaning 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Compressors,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Pumps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Erection &amp; Commissioning 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207"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Coal &amp; Ash Handling 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Cryogenic Oxygen Plant, Absorption &amp; Stripper columns, Reactors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Balance of Plant 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8813" y="6039565"/>
            <a:ext cx="1020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ALL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major components of Coal to chemical plants can be manufactured by BHEL.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22" y="2472744"/>
            <a:ext cx="10076416" cy="16002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73518" y="1120480"/>
            <a:ext cx="10870657" cy="1352264"/>
          </a:xfrm>
        </p:spPr>
        <p:txBody>
          <a:bodyPr>
            <a:noAutofit/>
          </a:bodyPr>
          <a:lstStyle/>
          <a:p>
            <a:pPr marL="625475" indent="-449263"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rgbClr val="FF0000"/>
                </a:solidFill>
                <a:cs typeface="Arial" panose="020B0604020202020204" pitchFamily="34" charset="0"/>
              </a:rPr>
              <a:t>16</a:t>
            </a:r>
            <a:r>
              <a:rPr lang="en-IN" sz="2000" dirty="0">
                <a:solidFill>
                  <a:srgbClr val="0000FF"/>
                </a:solidFill>
                <a:cs typeface="Arial" panose="020B0604020202020204" pitchFamily="34" charset="0"/>
              </a:rPr>
              <a:t> manufacturing facility across India &amp; two engineering centres, R&amp;D units</a:t>
            </a:r>
          </a:p>
          <a:p>
            <a:pPr marL="625475" indent="-449263"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rgbClr val="0000FF"/>
                </a:solidFill>
                <a:cs typeface="Arial" panose="020B0604020202020204" pitchFamily="34" charset="0"/>
              </a:rPr>
              <a:t>Erection &amp; commissioning centres in four regions of country  for EPC activities</a:t>
            </a:r>
          </a:p>
          <a:p>
            <a:pPr marL="625475" indent="-449263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Reference plants/equipment in refineries, fertilizer plants and other process industries. </a:t>
            </a:r>
            <a:endParaRPr lang="en-IN" sz="2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625475" indent="-449263">
              <a:buFont typeface="Wingdings" panose="05000000000000000000" pitchFamily="2" charset="2"/>
              <a:buChar char="v"/>
            </a:pPr>
            <a:endParaRPr lang="en-IN" sz="2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625475" indent="-449263">
              <a:buFont typeface="Wingdings" panose="05000000000000000000" pitchFamily="2" charset="2"/>
              <a:buChar char="v"/>
            </a:pPr>
            <a:endParaRPr lang="en-IN" dirty="0" smtClean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43016" y="1238588"/>
            <a:ext cx="11074841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5288" lvl="1" indent="-39528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en-IN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BHEL </a:t>
            </a:r>
            <a:r>
              <a:rPr lang="en-IN" sz="2000" b="1" dirty="0">
                <a:solidFill>
                  <a:srgbClr val="0000FF"/>
                </a:solidFill>
                <a:cs typeface="Arial" panose="020B0604020202020204" pitchFamily="34" charset="0"/>
              </a:rPr>
              <a:t>has successfully developed fluidized bed gasification technology for </a:t>
            </a:r>
            <a:r>
              <a:rPr lang="en-IN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high ash Indian Coal and also has got rich experience of CFB technology</a:t>
            </a:r>
            <a:endParaRPr lang="en-IN" sz="20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95288" indent="-39528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Experience in the development &amp; operation of a Demo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6.2 MW PFBG plant</a:t>
            </a:r>
          </a:p>
          <a:p>
            <a:pPr marL="395288" lvl="0" indent="-39528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en-IN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Successful demonstration of </a:t>
            </a:r>
            <a:r>
              <a:rPr lang="en-IN" sz="2000" b="1" dirty="0">
                <a:solidFill>
                  <a:srgbClr val="0000FF"/>
                </a:solidFill>
                <a:cs typeface="Arial" panose="020B0604020202020204" pitchFamily="34" charset="0"/>
              </a:rPr>
              <a:t>0.25 TPD coal to methanol plant at Corp R&amp;D with indigenously developed </a:t>
            </a:r>
            <a:r>
              <a:rPr lang="en-IN" sz="2000" b="1" dirty="0">
                <a:solidFill>
                  <a:srgbClr val="FF0000"/>
                </a:solidFill>
                <a:cs typeface="Arial" panose="020B0604020202020204" pitchFamily="34" charset="0"/>
              </a:rPr>
              <a:t>oxyblown fluidized bed gasifier technology, first of its kind in India </a:t>
            </a:r>
            <a:r>
              <a:rPr lang="en-IN" sz="2000" b="1" dirty="0">
                <a:solidFill>
                  <a:srgbClr val="0000FF"/>
                </a:solidFill>
                <a:cs typeface="Arial" panose="020B0604020202020204" pitchFamily="34" charset="0"/>
              </a:rPr>
              <a:t>(DST funded project)</a:t>
            </a:r>
          </a:p>
          <a:p>
            <a:pPr marL="395288" indent="-395288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en-IN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State </a:t>
            </a:r>
            <a:r>
              <a:rPr lang="en-IN" sz="2000" b="1" dirty="0">
                <a:solidFill>
                  <a:srgbClr val="FF0000"/>
                </a:solidFill>
                <a:cs typeface="Arial" panose="020B0604020202020204" pitchFamily="34" charset="0"/>
              </a:rPr>
              <a:t>of the art </a:t>
            </a:r>
            <a:r>
              <a:rPr lang="en-IN" sz="2000" b="1" dirty="0">
                <a:solidFill>
                  <a:srgbClr val="0000FF"/>
                </a:solidFill>
                <a:cs typeface="Arial" panose="020B0604020202020204" pitchFamily="34" charset="0"/>
              </a:rPr>
              <a:t>manufacturing units </a:t>
            </a:r>
            <a:r>
              <a:rPr lang="en-IN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with capability and capacity for </a:t>
            </a:r>
            <a:r>
              <a:rPr lang="en-IN" sz="2000" b="1" dirty="0">
                <a:solidFill>
                  <a:srgbClr val="0000FF"/>
                </a:solidFill>
                <a:cs typeface="Arial" panose="020B0604020202020204" pitchFamily="34" charset="0"/>
              </a:rPr>
              <a:t>making all major components/systems of coal to </a:t>
            </a:r>
            <a:r>
              <a:rPr lang="en-IN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methanol/chemicals plant</a:t>
            </a:r>
            <a:endParaRPr lang="en-IN" sz="9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BF89716-8636-A94F-91F9-909F287BB5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016" y="21752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mage result for thankyou slid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48" y="1138585"/>
            <a:ext cx="78295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78" y="100261"/>
            <a:ext cx="10515600" cy="560912"/>
          </a:xfrm>
        </p:spPr>
        <p:txBody>
          <a:bodyPr>
            <a:noAutofit/>
          </a:bodyPr>
          <a:lstStyle/>
          <a:p>
            <a:r>
              <a:rPr lang="en-IN" sz="3200" b="1" i="1" cap="small" dirty="0" smtClean="0">
                <a:solidFill>
                  <a:srgbClr val="002060"/>
                </a:solidFill>
                <a:latin typeface="Arial" panose="020B0604020202020204" pitchFamily="34" charset="0"/>
              </a:rPr>
              <a:t>Index</a:t>
            </a:r>
            <a:endParaRPr lang="en-IN" sz="3200" b="1" i="1" cap="small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154651"/>
              </p:ext>
            </p:extLst>
          </p:nvPr>
        </p:nvGraphicFramePr>
        <p:xfrm>
          <a:off x="490470" y="122031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4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074" y="486996"/>
            <a:ext cx="4019818" cy="535531"/>
          </a:xfrm>
        </p:spPr>
        <p:txBody>
          <a:bodyPr wrap="none">
            <a:spAutoFit/>
          </a:bodyPr>
          <a:lstStyle/>
          <a:p>
            <a:pPr algn="l">
              <a:buClr>
                <a:srgbClr val="A5A5A5"/>
              </a:buClr>
              <a:buSzPct val="95000"/>
            </a:pPr>
            <a:r>
              <a:rPr lang="en-US" sz="3200" b="1" i="1" cap="small" dirty="0">
                <a:solidFill>
                  <a:srgbClr val="002060"/>
                </a:solidFill>
                <a:latin typeface="Arial" panose="020B0604020202020204" pitchFamily="34" charset="0"/>
              </a:rPr>
              <a:t>BHEL- An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074" y="1173163"/>
            <a:ext cx="6511730" cy="5536730"/>
          </a:xfrm>
        </p:spPr>
        <p:txBody>
          <a:bodyPr vert="horz">
            <a:noAutofit/>
          </a:bodyPr>
          <a:lstStyle/>
          <a:p>
            <a:pPr marL="342900" indent="-342900" algn="just" defTabSz="457200">
              <a:lnSpc>
                <a:spcPct val="150000"/>
              </a:lnSpc>
              <a:spcBef>
                <a:spcPct val="20000"/>
              </a:spcBef>
              <a:buClr>
                <a:srgbClr val="1E09B7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 GW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generating capacity commissioned in India and abroad, of which approx. 3/4th is thermal.</a:t>
            </a:r>
          </a:p>
          <a:p>
            <a:pPr marL="342900" indent="-342900" algn="just" defTabSz="457200">
              <a:lnSpc>
                <a:spcPct val="150000"/>
              </a:lnSpc>
              <a:spcBef>
                <a:spcPct val="20000"/>
              </a:spcBef>
              <a:buClr>
                <a:srgbClr val="1E09B7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transition in Indian thermal power sector from sub-critical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critical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 super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technologies.</a:t>
            </a:r>
          </a:p>
          <a:p>
            <a:pPr marL="342900" indent="-342900" algn="just" defTabSz="457200">
              <a:lnSpc>
                <a:spcPct val="150000"/>
              </a:lnSpc>
              <a:spcBef>
                <a:spcPct val="20000"/>
              </a:spcBef>
              <a:buClr>
                <a:srgbClr val="1E09B7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of executing projects on engineering, procurement &amp; construction basis  of various rating and plant capacities for customers in central, state and private sectors.</a:t>
            </a:r>
          </a:p>
          <a:p>
            <a:pPr marL="342900" indent="-342900" algn="just" defTabSz="457200">
              <a:lnSpc>
                <a:spcPct val="150000"/>
              </a:lnSpc>
              <a:spcBef>
                <a:spcPct val="20000"/>
              </a:spcBef>
              <a:buClr>
                <a:srgbClr val="1E09B7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BHEL Trichy - pioneer in not only combustion technology for coal fired boilers, but also in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gasifier technology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high ash Indian coal.</a:t>
            </a:r>
          </a:p>
          <a:p>
            <a:pPr marL="342900" indent="-342900" algn="just" defTabSz="457200">
              <a:lnSpc>
                <a:spcPct val="150000"/>
              </a:lnSpc>
              <a:spcBef>
                <a:spcPct val="20000"/>
              </a:spcBef>
              <a:buClr>
                <a:srgbClr val="1E09B7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and design capabilities to support manufacturing and execution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2" t="18023" r="40394" b="3746"/>
          <a:stretch/>
        </p:blipFill>
        <p:spPr>
          <a:xfrm>
            <a:off x="6920804" y="1419726"/>
            <a:ext cx="5271196" cy="4403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1B40675-E52B-4C46-9F39-C4171429A715}"/>
              </a:ext>
            </a:extLst>
          </p:cNvPr>
          <p:cNvSpPr txBox="1">
            <a:spLocks/>
          </p:cNvSpPr>
          <p:nvPr/>
        </p:nvSpPr>
        <p:spPr>
          <a:xfrm>
            <a:off x="0" y="57793"/>
            <a:ext cx="11397995" cy="6056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1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BHEL – Scale Up </a:t>
            </a:r>
            <a:r>
              <a:rPr kumimoji="0" lang="en-IN" sz="32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Events</a:t>
            </a:r>
            <a:endParaRPr kumimoji="0" lang="en-IN" sz="3200" b="1" i="1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" b="3479"/>
          <a:stretch/>
        </p:blipFill>
        <p:spPr>
          <a:xfrm>
            <a:off x="1460500" y="950009"/>
            <a:ext cx="8592357" cy="45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23" y="-868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i="1" cap="small" dirty="0">
                <a:solidFill>
                  <a:srgbClr val="002060"/>
                </a:solidFill>
                <a:latin typeface="Arial" panose="020B0604020202020204" pitchFamily="34" charset="0"/>
              </a:rPr>
              <a:t>6.2 MW PFBG Plant at BHEL, Trichy</a:t>
            </a:r>
            <a:endParaRPr lang="en-IN" sz="3200" b="1" i="1" cap="small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66" y="1370347"/>
            <a:ext cx="6159771" cy="41656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11403" y="1388412"/>
            <a:ext cx="6271072" cy="4093112"/>
          </a:xfrm>
          <a:prstGeom prst="rect">
            <a:avLst/>
          </a:prstGeom>
        </p:spPr>
        <p:txBody>
          <a:bodyPr/>
          <a:lstStyle/>
          <a:p>
            <a:pPr marL="742950" marR="0" lvl="1" indent="-285750" algn="ctr" defTabSz="914400" rtl="0" eaLnBrk="1" fontAlgn="base" latinLnBrk="0" hangingPunct="1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457200" marR="0" lvl="1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SEED FUNDING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USAID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(PACER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001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CO-SPONSORS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BHEL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PETC-USA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3001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 	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57200">
              <a:spcBef>
                <a:spcPct val="50000"/>
              </a:spcBef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3001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57200">
              <a:spcBef>
                <a:spcPct val="50000"/>
              </a:spcBef>
              <a:defRPr/>
            </a:pPr>
            <a:r>
              <a:rPr lang="en-US" b="1" dirty="0">
                <a:solidFill>
                  <a:srgbClr val="3001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en-US" b="1" dirty="0" smtClean="0">
                <a:solidFill>
                  <a:srgbClr val="3001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PRES, TEMP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kg/cm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,1100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ᵒC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TPD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SYNGAS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TPD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01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I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CALORIFIC VALUE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`1200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Kcal /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IN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1B40675-E52B-4C46-9F39-C4171429A715}"/>
              </a:ext>
            </a:extLst>
          </p:cNvPr>
          <p:cNvSpPr txBox="1">
            <a:spLocks/>
          </p:cNvSpPr>
          <p:nvPr/>
        </p:nvSpPr>
        <p:spPr>
          <a:xfrm>
            <a:off x="0" y="57793"/>
            <a:ext cx="11397995" cy="6056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1" u="none" strike="noStrike" kern="1200" cap="sm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Bhel</a:t>
            </a:r>
            <a:r>
              <a:rPr kumimoji="0" lang="en-IN" sz="3200" b="1" i="1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IN" sz="3200" b="1" i="1" u="none" strike="noStrike" kern="1200" cap="sm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trichy</a:t>
            </a:r>
            <a:r>
              <a:rPr kumimoji="0" lang="en-IN" sz="3200" b="1" i="1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- 6.2 MW </a:t>
            </a:r>
            <a:r>
              <a:rPr kumimoji="0" lang="en-IN" sz="32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IGCC </a:t>
            </a:r>
            <a:r>
              <a:rPr kumimoji="0" lang="en-IN" sz="3200" b="1" i="1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PFBG PLANT</a:t>
            </a:r>
            <a:endParaRPr kumimoji="0" lang="en-IN" sz="3200" b="0" i="1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0" name="Content Placeholder 2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90" t="10253" r="8878" b="574"/>
          <a:stretch/>
        </p:blipFill>
        <p:spPr>
          <a:xfrm>
            <a:off x="8817230" y="1193800"/>
            <a:ext cx="1952370" cy="4515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51" y="977900"/>
            <a:ext cx="7757579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1B40675-E52B-4C46-9F39-C4171429A715}"/>
              </a:ext>
            </a:extLst>
          </p:cNvPr>
          <p:cNvSpPr txBox="1">
            <a:spLocks/>
          </p:cNvSpPr>
          <p:nvPr/>
        </p:nvSpPr>
        <p:spPr>
          <a:xfrm>
            <a:off x="0" y="57793"/>
            <a:ext cx="11397995" cy="6056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1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BHEL – Pressurized Fluidized Bed Gasifier</a:t>
            </a:r>
            <a:endParaRPr kumimoji="0" lang="en-IN" sz="3200" b="0" i="1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5432" y="1062482"/>
            <a:ext cx="3744416" cy="519880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091456" y="1397747"/>
            <a:ext cx="576064" cy="17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52191" y="2427988"/>
            <a:ext cx="1440160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11336" y="4165939"/>
            <a:ext cx="1440160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95712" y="4751763"/>
            <a:ext cx="1224136" cy="413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71376" y="5732124"/>
            <a:ext cx="1440160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035673" y="2283972"/>
            <a:ext cx="1203491" cy="144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539729" y="2086521"/>
            <a:ext cx="1203491" cy="144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63665" y="3464249"/>
            <a:ext cx="1275499" cy="402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37213" y="126168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Coal Bin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14171" y="2139453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Coal Feeding Lock Hopper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44219" y="3859826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Hot Air Generator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5049" y="5307505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Bottom Ash Lock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Hopoer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8255" y="4466375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Ash Screw Conveyors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07780" y="369153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Ash Cooler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80217" y="2344275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23742" y="1965991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Syngas Cooler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145895" y="2934668"/>
            <a:ext cx="1934322" cy="212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40713" y="291120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PFBG Gasifier</a:t>
            </a:r>
          </a:p>
        </p:txBody>
      </p:sp>
    </p:spTree>
    <p:extLst>
      <p:ext uri="{BB962C8B-B14F-4D97-AF65-F5344CB8AC3E}">
        <p14:creationId xmlns:p14="http://schemas.microsoft.com/office/powerpoint/2010/main" val="9218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1B40675-E52B-4C46-9F39-C4171429A715}"/>
              </a:ext>
            </a:extLst>
          </p:cNvPr>
          <p:cNvSpPr txBox="1">
            <a:spLocks/>
          </p:cNvSpPr>
          <p:nvPr/>
        </p:nvSpPr>
        <p:spPr>
          <a:xfrm>
            <a:off x="0" y="57793"/>
            <a:ext cx="11397995" cy="6056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1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BHEL – Pressurized Fluidized Bed Gasifier</a:t>
            </a:r>
            <a:endParaRPr kumimoji="0" lang="en-IN" sz="3200" b="0" i="1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9"/>
          <a:stretch/>
        </p:blipFill>
        <p:spPr>
          <a:xfrm>
            <a:off x="3168028" y="575961"/>
            <a:ext cx="5525849" cy="572678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680355" y="2643341"/>
            <a:ext cx="3296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Wide Variety of Coal </a:t>
            </a: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&amp; Lignite</a:t>
            </a:r>
            <a:endParaRPr kumimoji="0" lang="en-I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Tar </a:t>
            </a: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to 50% Ash</a:t>
            </a:r>
            <a:endParaRPr kumimoji="0" lang="en-I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7967" y="798059"/>
            <a:ext cx="20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Crusher Sufficient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07967" y="1108554"/>
            <a:ext cx="466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0000"/>
                </a:solidFill>
                <a:latin typeface="Arial" panose="020B0604020202020204" pitchFamily="34" charset="0"/>
              </a:rPr>
              <a:t>No Pulverized Fuel / Costly Feeding Equipment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80355" y="3506051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Slagging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80355" y="2335931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Fluidized Bed Process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80355" y="4505910"/>
            <a:ext cx="2480166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001DD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Discharge System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7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D5D2A-7BD9-463F-9D0D-2ED781F60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5" y="22225"/>
            <a:ext cx="673100" cy="5537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1B40675-E52B-4C46-9F39-C4171429A715}"/>
              </a:ext>
            </a:extLst>
          </p:cNvPr>
          <p:cNvSpPr txBox="1">
            <a:spLocks/>
          </p:cNvSpPr>
          <p:nvPr/>
        </p:nvSpPr>
        <p:spPr>
          <a:xfrm>
            <a:off x="0" y="57793"/>
            <a:ext cx="11397995" cy="6056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1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BHEL – PFBG </a:t>
            </a:r>
            <a:r>
              <a:rPr kumimoji="0" lang="en-IN" sz="32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Operation at Trichy</a:t>
            </a:r>
            <a:endParaRPr kumimoji="0" lang="en-IN" sz="3200" b="0" i="1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5375869"/>
              </p:ext>
            </p:extLst>
          </p:nvPr>
        </p:nvGraphicFramePr>
        <p:xfrm>
          <a:off x="2221701" y="1092759"/>
          <a:ext cx="3477296" cy="2862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648">
                  <a:extLst>
                    <a:ext uri="{9D8B030D-6E8A-4147-A177-3AD203B41FA5}">
                      <a16:colId xmlns:a16="http://schemas.microsoft.com/office/drawing/2014/main" xmlns="" val="4113140879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xmlns="" val="1886388542"/>
                    </a:ext>
                  </a:extLst>
                </a:gridCol>
              </a:tblGrid>
              <a:tr h="457049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Indian </a:t>
                      </a:r>
                      <a:r>
                        <a:rPr lang="en-IN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%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67280"/>
                  </a:ext>
                </a:extLst>
              </a:tr>
              <a:tr h="457049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Moisture</a:t>
                      </a:r>
                      <a:endParaRPr lang="en-IN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IN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 – 10 </a:t>
                      </a:r>
                      <a:endParaRPr lang="en-IN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5725623"/>
                  </a:ext>
                </a:extLst>
              </a:tr>
              <a:tr h="577252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Volatile</a:t>
                      </a:r>
                      <a:r>
                        <a:rPr lang="en-IN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 Matter</a:t>
                      </a:r>
                      <a:endParaRPr lang="en-IN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en-IN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 – 27</a:t>
                      </a:r>
                      <a:endParaRPr lang="en-IN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66482"/>
                  </a:ext>
                </a:extLst>
              </a:tr>
              <a:tr h="4570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IN" sz="18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20 </a:t>
                      </a:r>
                      <a:r>
                        <a:rPr lang="en-IN" sz="18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3431190"/>
                  </a:ext>
                </a:extLst>
              </a:tr>
              <a:tr h="457049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Fixed Carbon</a:t>
                      </a:r>
                      <a:endParaRPr lang="en-IN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IN" sz="1800" b="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 – 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0157152"/>
                  </a:ext>
                </a:extLst>
              </a:tr>
              <a:tr h="457049"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HHV, kcal/Kg</a:t>
                      </a:r>
                      <a:endParaRPr lang="en-IN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IN" sz="180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3000 </a:t>
                      </a:r>
                      <a:r>
                        <a:rPr lang="en-IN" sz="1800" b="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 4750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3539855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CDBDD893-2E74-4BBF-839D-B99AEBDEE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422956"/>
              </p:ext>
            </p:extLst>
          </p:nvPr>
        </p:nvGraphicFramePr>
        <p:xfrm>
          <a:off x="6159518" y="762557"/>
          <a:ext cx="4581462" cy="329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2459" y="4054379"/>
            <a:ext cx="11994117" cy="205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Syngas produced is supplied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HPBP Trichy HT furnaces on Continuous Basis establishing commercial campaign viability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PSA constituted national level R&amp;D committee chaired by Dr. Sikka, Scientific Secretary to PSA 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Nov 2002.</a:t>
            </a: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committee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participated in tests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CCDP, collected and analyzed the data </a:t>
            </a: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for setting up of a 100 MW Demo plant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BHEL&amp; NTPC </a:t>
            </a: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DPR submitted in 2006 for demo plant at NTPC Auriya site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&amp; Commercial discussions held with APGENCO for 125 MW plant; later enhanced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182 MW</a:t>
            </a:r>
          </a:p>
        </p:txBody>
      </p:sp>
    </p:spTree>
    <p:extLst>
      <p:ext uri="{BB962C8B-B14F-4D97-AF65-F5344CB8AC3E}">
        <p14:creationId xmlns:p14="http://schemas.microsoft.com/office/powerpoint/2010/main" val="3659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684</Words>
  <Application>Microsoft Office PowerPoint</Application>
  <PresentationFormat>Custom</PresentationFormat>
  <Paragraphs>156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7_Office Theme</vt:lpstr>
      <vt:lpstr>4_Droplet</vt:lpstr>
      <vt:lpstr>1_Office Theme</vt:lpstr>
      <vt:lpstr>2_Office Theme</vt:lpstr>
      <vt:lpstr>3_Office Theme</vt:lpstr>
      <vt:lpstr>4_Office Theme</vt:lpstr>
      <vt:lpstr>5_Office Theme</vt:lpstr>
      <vt:lpstr> BHEL’s Gasification Experience</vt:lpstr>
      <vt:lpstr>Index</vt:lpstr>
      <vt:lpstr>BHEL- An Overview</vt:lpstr>
      <vt:lpstr>PowerPoint Presentation</vt:lpstr>
      <vt:lpstr>6.2 MW PFBG Plant at BHEL, Trichy</vt:lpstr>
      <vt:lpstr>PowerPoint Presentation</vt:lpstr>
      <vt:lpstr>PowerPoint Presentation</vt:lpstr>
      <vt:lpstr>PowerPoint Presentation</vt:lpstr>
      <vt:lpstr>PowerPoint Presentation</vt:lpstr>
      <vt:lpstr>Capabilities of BHEL in Gasification</vt:lpstr>
      <vt:lpstr>PowerPoint Presentation</vt:lpstr>
      <vt:lpstr>PowerPoint Presentation</vt:lpstr>
      <vt:lpstr>Coal To Methanol (CTM) Pilot plant view 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Rishi Raj</dc:creator>
  <cp:lastModifiedBy>ANILKUMARPC7</cp:lastModifiedBy>
  <cp:revision>477</cp:revision>
  <cp:lastPrinted>2022-05-18T08:25:16Z</cp:lastPrinted>
  <dcterms:created xsi:type="dcterms:W3CDTF">2021-07-24T04:37:15Z</dcterms:created>
  <dcterms:modified xsi:type="dcterms:W3CDTF">2023-02-23T10:03:55Z</dcterms:modified>
</cp:coreProperties>
</file>